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11"/>
  </p:notesMasterIdLst>
  <p:sldIdLst>
    <p:sldId id="257" r:id="rId2"/>
    <p:sldId id="275" r:id="rId3"/>
    <p:sldId id="276" r:id="rId4"/>
    <p:sldId id="285" r:id="rId5"/>
    <p:sldId id="281" r:id="rId6"/>
    <p:sldId id="278" r:id="rId7"/>
    <p:sldId id="282" r:id="rId8"/>
    <p:sldId id="286" r:id="rId9"/>
    <p:sldId id="280" r:id="rId10"/>
  </p:sldIdLst>
  <p:sldSz cx="12192000" cy="6858000"/>
  <p:notesSz cx="6735763" cy="9866313"/>
  <p:embeddedFontLst>
    <p:embeddedFont>
      <p:font typeface="AppleSDGothicNeoB00" panose="020B0600000101010101" charset="-127"/>
      <p:regular r:id="rId12"/>
    </p:embeddedFont>
    <p:embeddedFont>
      <p:font typeface="AppleSDGothicNeoEB00" panose="020B0600000101010101" charset="-127"/>
      <p:regular r:id="rId13"/>
    </p:embeddedFont>
    <p:embeddedFont>
      <p:font typeface="AppleSDGothicNeoM00" panose="02000503000000000000" pitchFamily="2" charset="-127"/>
      <p:regular r:id="rId14"/>
    </p:embeddedFont>
    <p:embeddedFont>
      <p:font typeface="Impact" panose="020B0806030902050204" pitchFamily="34" charset="0"/>
      <p:regular r:id="rId15"/>
    </p:embeddedFont>
    <p:embeddedFont>
      <p:font typeface="SB 어그로 Medium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240"/>
    <a:srgbClr val="CCCCCE"/>
    <a:srgbClr val="E7E8E8"/>
    <a:srgbClr val="000000"/>
    <a:srgbClr val="F0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472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3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CAAD8-FB35-4F89-B07C-5E95FBA61C21}" type="datetimeFigureOut">
              <a:rPr lang="ko-KR" altLang="en-US" smtClean="0"/>
              <a:t>06-06 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AC89-4B13-46CC-86E7-747C5A1B7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1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5422A06E-ED7D-4325-8DAF-64DDD0B29E1A}"/>
              </a:ext>
            </a:extLst>
          </p:cNvPr>
          <p:cNvSpPr/>
          <p:nvPr userDrawn="1"/>
        </p:nvSpPr>
        <p:spPr>
          <a:xfrm>
            <a:off x="-800100" y="0"/>
            <a:ext cx="3979772" cy="6858000"/>
          </a:xfrm>
          <a:prstGeom prst="flowChartInputOutpu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BB398B05-05E3-48FF-A3B9-DC963D6D0D4C}"/>
              </a:ext>
            </a:extLst>
          </p:cNvPr>
          <p:cNvSpPr/>
          <p:nvPr userDrawn="1"/>
        </p:nvSpPr>
        <p:spPr>
          <a:xfrm>
            <a:off x="9012328" y="0"/>
            <a:ext cx="3979772" cy="6858000"/>
          </a:xfrm>
          <a:prstGeom prst="flowChartInputOutpu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1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B99581-87D0-4F56-9133-23BC1B79CFFB}"/>
              </a:ext>
            </a:extLst>
          </p:cNvPr>
          <p:cNvSpPr/>
          <p:nvPr userDrawn="1"/>
        </p:nvSpPr>
        <p:spPr>
          <a:xfrm>
            <a:off x="3634153" y="0"/>
            <a:ext cx="855784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051602-3752-47F3-90B1-BC33ED4E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31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7054" y="6365143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59618D-DD31-410E-83B0-3EC7957F478D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길, 장면, 도로, 고속도로이(가) 표시된 사진&#10;&#10;자동 생성된 설명">
            <a:extLst>
              <a:ext uri="{FF2B5EF4-FFF2-40B4-BE49-F238E27FC236}">
                <a16:creationId xmlns:a16="http://schemas.microsoft.com/office/drawing/2014/main" id="{7C309488-FE92-4DEC-B112-F4566A2E6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r="24087"/>
          <a:stretch/>
        </p:blipFill>
        <p:spPr>
          <a:xfrm>
            <a:off x="9381393" y="0"/>
            <a:ext cx="281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88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185" y="610822"/>
            <a:ext cx="2810607" cy="3055571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97054" y="6365143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 descr="실외, 장면, 도로, 길이(가) 표시된 사진&#10;&#10;자동 생성된 설명">
            <a:extLst>
              <a:ext uri="{FF2B5EF4-FFF2-40B4-BE49-F238E27FC236}">
                <a16:creationId xmlns:a16="http://schemas.microsoft.com/office/drawing/2014/main" id="{21A067D8-2D4F-4436-A8DA-6CF0943A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8" b="6093"/>
          <a:stretch/>
        </p:blipFill>
        <p:spPr>
          <a:xfrm>
            <a:off x="4598" y="4159249"/>
            <a:ext cx="12201960" cy="26987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A4E85F-8063-4DA4-B09B-F65526C769D8}"/>
              </a:ext>
            </a:extLst>
          </p:cNvPr>
          <p:cNvSpPr/>
          <p:nvPr userDrawn="1"/>
        </p:nvSpPr>
        <p:spPr>
          <a:xfrm>
            <a:off x="369278" y="0"/>
            <a:ext cx="61546" cy="6858000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801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6FDCD3D-A590-49E8-B165-5ABB72D5A61D}"/>
              </a:ext>
            </a:extLst>
          </p:cNvPr>
          <p:cNvGrpSpPr/>
          <p:nvPr userDrawn="1"/>
        </p:nvGrpSpPr>
        <p:grpSpPr>
          <a:xfrm>
            <a:off x="12700" y="-304800"/>
            <a:ext cx="12866389" cy="7405116"/>
            <a:chOff x="-259938" y="-610386"/>
            <a:chExt cx="14413584" cy="829558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99B846F-8780-4BA1-BB4C-A1E448C77F46}"/>
                </a:ext>
              </a:extLst>
            </p:cNvPr>
            <p:cNvSpPr/>
            <p:nvPr userDrawn="1"/>
          </p:nvSpPr>
          <p:spPr>
            <a:xfrm>
              <a:off x="5858058" y="-610386"/>
              <a:ext cx="8295588" cy="82955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2">
                    <a:alpha val="79000"/>
                  </a:schemeClr>
                </a:gs>
                <a:gs pos="100000">
                  <a:schemeClr val="accent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77D4FAE-6E66-48EF-9AF2-B11642A4E740}"/>
                </a:ext>
              </a:extLst>
            </p:cNvPr>
            <p:cNvSpPr/>
            <p:nvPr userDrawn="1"/>
          </p:nvSpPr>
          <p:spPr>
            <a:xfrm>
              <a:off x="-259938" y="-610386"/>
              <a:ext cx="8295588" cy="82955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0000">
                  <a:schemeClr val="accent2">
                    <a:alpha val="79000"/>
                  </a:schemeClr>
                </a:gs>
                <a:gs pos="100000">
                  <a:schemeClr val="accent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0763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t="-93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286D-3E6B-4612-8386-1E1059806D9A}"/>
              </a:ext>
            </a:extLst>
          </p:cNvPr>
          <p:cNvSpPr/>
          <p:nvPr userDrawn="1"/>
        </p:nvSpPr>
        <p:spPr>
          <a:xfrm>
            <a:off x="4466377" y="4472412"/>
            <a:ext cx="32592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0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286D-3E6B-4612-8386-1E1059806D9A}"/>
              </a:ext>
            </a:extLst>
          </p:cNvPr>
          <p:cNvSpPr/>
          <p:nvPr userDrawn="1"/>
        </p:nvSpPr>
        <p:spPr>
          <a:xfrm>
            <a:off x="4466377" y="4472412"/>
            <a:ext cx="325924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3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E94931-D4A3-49BA-91A5-DCB78F1AA833}"/>
              </a:ext>
            </a:extLst>
          </p:cNvPr>
          <p:cNvSpPr/>
          <p:nvPr userDrawn="1"/>
        </p:nvSpPr>
        <p:spPr>
          <a:xfrm>
            <a:off x="0" y="1"/>
            <a:ext cx="12192000" cy="72428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9B77E1-A77B-4E5F-93D2-E83793DCB475}"/>
              </a:ext>
            </a:extLst>
          </p:cNvPr>
          <p:cNvSpPr/>
          <p:nvPr userDrawn="1"/>
        </p:nvSpPr>
        <p:spPr>
          <a:xfrm>
            <a:off x="0" y="6785572"/>
            <a:ext cx="12192000" cy="72428"/>
          </a:xfrm>
          <a:prstGeom prst="rect">
            <a:avLst/>
          </a:prstGeom>
          <a:solidFill>
            <a:srgbClr val="1822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5F14FE-E63F-4C85-8D04-B4A91BC9732D}"/>
              </a:ext>
            </a:extLst>
          </p:cNvPr>
          <p:cNvCxnSpPr>
            <a:cxnSpLocks/>
          </p:cNvCxnSpPr>
          <p:nvPr userDrawn="1"/>
        </p:nvCxnSpPr>
        <p:spPr>
          <a:xfrm>
            <a:off x="307818" y="742384"/>
            <a:ext cx="3241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3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교통, 옅은, 실외, 중지이(가) 표시된 사진&#10;&#10;자동 생성된 설명">
            <a:extLst>
              <a:ext uri="{FF2B5EF4-FFF2-40B4-BE49-F238E27FC236}">
                <a16:creationId xmlns:a16="http://schemas.microsoft.com/office/drawing/2014/main" id="{505A0947-AF7D-45BF-8E54-57D41F986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19C898-B094-45F9-8457-8FFE9EFADA66}"/>
              </a:ext>
            </a:extLst>
          </p:cNvPr>
          <p:cNvGrpSpPr/>
          <p:nvPr userDrawn="1"/>
        </p:nvGrpSpPr>
        <p:grpSpPr>
          <a:xfrm>
            <a:off x="-19060" y="0"/>
            <a:ext cx="9435617" cy="6858000"/>
            <a:chOff x="1611517" y="0"/>
            <a:chExt cx="7036449" cy="6858000"/>
          </a:xfrm>
        </p:grpSpPr>
        <p:sp>
          <p:nvSpPr>
            <p:cNvPr id="7" name="순서도: 데이터 6">
              <a:extLst>
                <a:ext uri="{FF2B5EF4-FFF2-40B4-BE49-F238E27FC236}">
                  <a16:creationId xmlns:a16="http://schemas.microsoft.com/office/drawing/2014/main" id="{99D18A9C-A12F-4F83-A8E7-C69F23A4AD62}"/>
                </a:ext>
              </a:extLst>
            </p:cNvPr>
            <p:cNvSpPr/>
            <p:nvPr userDrawn="1"/>
          </p:nvSpPr>
          <p:spPr>
            <a:xfrm>
              <a:off x="2225180" y="0"/>
              <a:ext cx="6422786" cy="6858000"/>
            </a:xfrm>
            <a:prstGeom prst="flowChartInputOutput">
              <a:avLst/>
            </a:prstGeom>
            <a:solidFill>
              <a:srgbClr val="182240">
                <a:alpha val="50196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데이터 7">
              <a:extLst>
                <a:ext uri="{FF2B5EF4-FFF2-40B4-BE49-F238E27FC236}">
                  <a16:creationId xmlns:a16="http://schemas.microsoft.com/office/drawing/2014/main" id="{E50F3AFF-FF87-4ACF-9D3E-0463C37FC302}"/>
                </a:ext>
              </a:extLst>
            </p:cNvPr>
            <p:cNvSpPr/>
            <p:nvPr userDrawn="1"/>
          </p:nvSpPr>
          <p:spPr>
            <a:xfrm>
              <a:off x="1611517" y="0"/>
              <a:ext cx="6422786" cy="6858000"/>
            </a:xfrm>
            <a:prstGeom prst="flowChartInputOutp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145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걷기, 사람들, 활주로이(가) 표시된 사진&#10;&#10;자동 생성된 설명">
            <a:extLst>
              <a:ext uri="{FF2B5EF4-FFF2-40B4-BE49-F238E27FC236}">
                <a16:creationId xmlns:a16="http://schemas.microsoft.com/office/drawing/2014/main" id="{6FAB5276-54F6-42C8-AF94-06F00E6079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810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E1226-A7C6-4B8A-AD43-4172C43DCB8E}"/>
              </a:ext>
            </a:extLst>
          </p:cNvPr>
          <p:cNvSpPr txBox="1"/>
          <p:nvPr userDrawn="1"/>
        </p:nvSpPr>
        <p:spPr>
          <a:xfrm>
            <a:off x="5758129" y="571501"/>
            <a:ext cx="2137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01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55979-1AD0-4A27-B233-83571A5EB49A}"/>
              </a:ext>
            </a:extLst>
          </p:cNvPr>
          <p:cNvSpPr txBox="1"/>
          <p:nvPr userDrawn="1"/>
        </p:nvSpPr>
        <p:spPr>
          <a:xfrm>
            <a:off x="8861813" y="571501"/>
            <a:ext cx="23952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02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3FBD4-D5FC-4C61-8A19-E5F8007B2E56}"/>
              </a:ext>
            </a:extLst>
          </p:cNvPr>
          <p:cNvSpPr txBox="1"/>
          <p:nvPr userDrawn="1"/>
        </p:nvSpPr>
        <p:spPr>
          <a:xfrm>
            <a:off x="5758129" y="3481755"/>
            <a:ext cx="245451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03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87D48-2E6C-467B-8353-BF203492B288}"/>
              </a:ext>
            </a:extLst>
          </p:cNvPr>
          <p:cNvSpPr txBox="1"/>
          <p:nvPr userDrawn="1"/>
        </p:nvSpPr>
        <p:spPr>
          <a:xfrm>
            <a:off x="8861813" y="3481755"/>
            <a:ext cx="238879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2"/>
                </a:solidFill>
                <a:latin typeface="Impact" panose="020B0806030902050204" pitchFamily="34" charset="0"/>
              </a:rPr>
              <a:t>04</a:t>
            </a:r>
            <a:endParaRPr lang="ko-KR" altLang="en-US" sz="1660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EAA4E0-EE4F-429C-9308-26E47181757C}"/>
              </a:ext>
            </a:extLst>
          </p:cNvPr>
          <p:cNvSpPr/>
          <p:nvPr userDrawn="1"/>
        </p:nvSpPr>
        <p:spPr>
          <a:xfrm>
            <a:off x="5758129" y="1694380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C1FBC0-1D23-417C-B092-4C4AAD9724E2}"/>
              </a:ext>
            </a:extLst>
          </p:cNvPr>
          <p:cNvSpPr/>
          <p:nvPr userDrawn="1"/>
        </p:nvSpPr>
        <p:spPr>
          <a:xfrm>
            <a:off x="8967164" y="1694380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4C59FE-2808-4CE1-BDDF-6826E822FB30}"/>
              </a:ext>
            </a:extLst>
          </p:cNvPr>
          <p:cNvSpPr/>
          <p:nvPr userDrawn="1"/>
        </p:nvSpPr>
        <p:spPr>
          <a:xfrm>
            <a:off x="5565532" y="4604634"/>
            <a:ext cx="2563286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61112A-DFE3-4710-BD6E-D57E93F49217}"/>
              </a:ext>
            </a:extLst>
          </p:cNvPr>
          <p:cNvSpPr/>
          <p:nvPr userDrawn="1"/>
        </p:nvSpPr>
        <p:spPr>
          <a:xfrm>
            <a:off x="8967164" y="4604634"/>
            <a:ext cx="2178092" cy="40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accent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7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8C91E15-458F-4DD5-A8B6-31519A7B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815" y="3194721"/>
            <a:ext cx="3540369" cy="46855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1800">
                <a:solidFill>
                  <a:schemeClr val="accen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90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8C91E15-458F-4DD5-A8B6-31519A7B9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4" y="3194721"/>
            <a:ext cx="4857752" cy="4685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 sz="1800">
                <a:solidFill>
                  <a:schemeClr val="accent6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9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 anchor="b">
            <a:normAutofit/>
          </a:bodyPr>
          <a:lstStyle>
            <a:lvl1pPr>
              <a:defRPr lang="en-US" altLang="ko-KR" sz="2400" kern="1200" dirty="0" smtClean="0">
                <a:solidFill>
                  <a:schemeClr val="accent2"/>
                </a:solidFill>
                <a:latin typeface="+mj-ea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83EE7-9E11-47EB-AEA4-52DB3943D152}"/>
              </a:ext>
            </a:extLst>
          </p:cNvPr>
          <p:cNvCxnSpPr>
            <a:cxnSpLocks/>
          </p:cNvCxnSpPr>
          <p:nvPr userDrawn="1"/>
        </p:nvCxnSpPr>
        <p:spPr>
          <a:xfrm>
            <a:off x="433754" y="668215"/>
            <a:ext cx="1132449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34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6" y="795460"/>
            <a:ext cx="10515600" cy="530103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02208" y="6492875"/>
            <a:ext cx="389792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183EE7-9E11-47EB-AEA4-52DB3943D152}"/>
              </a:ext>
            </a:extLst>
          </p:cNvPr>
          <p:cNvCxnSpPr>
            <a:cxnSpLocks/>
          </p:cNvCxnSpPr>
          <p:nvPr userDrawn="1"/>
        </p:nvCxnSpPr>
        <p:spPr>
          <a:xfrm>
            <a:off x="433754" y="668215"/>
            <a:ext cx="11324492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82125" y="64484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A8DBE-78BF-4DF4-BD0E-BA0F2B0E27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0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6" r:id="rId2"/>
    <p:sldLayoutId id="2147483747" r:id="rId3"/>
    <p:sldLayoutId id="2147483757" r:id="rId4"/>
    <p:sldLayoutId id="2147483758" r:id="rId5"/>
    <p:sldLayoutId id="2147483750" r:id="rId6"/>
    <p:sldLayoutId id="2147483759" r:id="rId7"/>
    <p:sldLayoutId id="2147483746" r:id="rId8"/>
    <p:sldLayoutId id="2147483762" r:id="rId9"/>
    <p:sldLayoutId id="2147483764" r:id="rId10"/>
    <p:sldLayoutId id="2147483761" r:id="rId11"/>
    <p:sldLayoutId id="2147483765" r:id="rId12"/>
    <p:sldLayoutId id="2147483766" r:id="rId13"/>
    <p:sldLayoutId id="2147483763" r:id="rId14"/>
    <p:sldLayoutId id="214748376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62E3F-73F3-4748-AE47-8902B28B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410" y="1930971"/>
            <a:ext cx="9593179" cy="1243012"/>
          </a:xfrm>
        </p:spPr>
        <p:txBody>
          <a:bodyPr>
            <a:noAutofit/>
          </a:bodyPr>
          <a:lstStyle/>
          <a:p>
            <a:r>
              <a:rPr lang="en-US" altLang="ko-KR" sz="4800" dirty="0">
                <a:latin typeface="+mj-ea"/>
              </a:rPr>
              <a:t>V2I </a:t>
            </a:r>
            <a:r>
              <a:rPr lang="ko-KR" altLang="en-US" sz="4800" dirty="0">
                <a:latin typeface="+mj-ea"/>
              </a:rPr>
              <a:t>통신 실시간 보행자 신호등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16C567-B83A-4175-85C3-63AC548AA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710" y="3741104"/>
            <a:ext cx="7910577" cy="1733866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지도교수님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박용완</a:t>
            </a:r>
            <a:r>
              <a:rPr lang="ko-KR" altLang="en-US" sz="1600" dirty="0"/>
              <a:t> 교수님</a:t>
            </a:r>
            <a:endParaRPr lang="en-US" altLang="ko-KR" sz="1600" dirty="0"/>
          </a:p>
          <a:p>
            <a:r>
              <a:rPr lang="en-US" altLang="ko-KR" sz="1600" dirty="0"/>
              <a:t>21912185 </a:t>
            </a:r>
            <a:r>
              <a:rPr lang="ko-KR" altLang="en-US" sz="1600" dirty="0"/>
              <a:t>정동규</a:t>
            </a:r>
            <a:r>
              <a:rPr lang="en-US" altLang="ko-KR" sz="1600" dirty="0"/>
              <a:t>, 21912155 </a:t>
            </a:r>
            <a:r>
              <a:rPr lang="ko-KR" altLang="en-US" sz="1600" dirty="0" err="1"/>
              <a:t>우진우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521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목적 및 필요성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12106-5874-4F48-A2DD-F6EDB71BD993}"/>
              </a:ext>
            </a:extLst>
          </p:cNvPr>
          <p:cNvSpPr txBox="1"/>
          <p:nvPr/>
        </p:nvSpPr>
        <p:spPr>
          <a:xfrm>
            <a:off x="1270838" y="5592341"/>
            <a:ext cx="4268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[1]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사회적 약자를 위한 횡단보도 보도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(2021.02.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연합뉴스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CAC805-305F-4464-9FF2-08317805B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860" y="2930840"/>
            <a:ext cx="4278287" cy="28153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63E473-FE26-4888-88EC-DBFC3833CBCE}"/>
              </a:ext>
            </a:extLst>
          </p:cNvPr>
          <p:cNvSpPr txBox="1"/>
          <p:nvPr/>
        </p:nvSpPr>
        <p:spPr>
          <a:xfrm>
            <a:off x="840244" y="1659285"/>
            <a:ext cx="519509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실제 횡단보도 점멸 신호가 짧아 불편을 겪은 </a:t>
            </a:r>
            <a:r>
              <a:rPr lang="ko-KR" altLang="en-US" sz="1400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위모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(84)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씨는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"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특히 허리 다쳤을 때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횡단보도를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건너는 게 쉽지 않았다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"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며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"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파란불로 바뀌자마자 건너도 시간이 모자랄 때가 많아서 무서웠다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"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고 말했는데요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1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보행 약자가 횡단보도를 안전하게 건널 수 있도록 신호 시간 산정 기준을 마련했으나 완전한 안전을 보장할 수 없었습니다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1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일반적으로 횡단보도 보행 시간은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'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보행 진입 시간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7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+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횡단보도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1m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'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를 기준으로 산정합니다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1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고령자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어린이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장애인 등 보행 약자 이동이 많은 구역은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'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보행 진입 시간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7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+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횡단보도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0.8m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당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'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로 더 긴 보행 시간을 제공하는데요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1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경찰청 연구 결과에 따르면 보행시간 산정기준이 되는 보행속도 하위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15%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집단에서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65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세 이상은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초당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0.85m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의 속도로 노인보호구역에선 정상적인 통행이 가능하나 일반구역에선 불가능한 것으로 나타났습니다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4C6855-18CA-460C-AA33-3DB770CED6D2}"/>
              </a:ext>
            </a:extLst>
          </p:cNvPr>
          <p:cNvSpPr txBox="1"/>
          <p:nvPr/>
        </p:nvSpPr>
        <p:spPr>
          <a:xfrm>
            <a:off x="6248398" y="1659285"/>
            <a:ext cx="51950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자동차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IT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기술의 발전과 함께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V2X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통신 기술을 이용한 차량 안전과 협력 자율 주행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그리고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C-ITS (Cooperative-ITS)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기술이 연구되고 있다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자동차 기술 발전에 있어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IT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기술의 중요성이 크게 부각되고 있어서 자동차를 바퀴가 달린 움직이는 컴퓨터라 부르며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V2X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통신의 중요성을 강조하는 측면에서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Networked Car 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또는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Connected Car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라고 부르기도 한다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F004B5-2B28-40E5-811B-CC4B948E754E}"/>
              </a:ext>
            </a:extLst>
          </p:cNvPr>
          <p:cNvSpPr txBox="1"/>
          <p:nvPr/>
        </p:nvSpPr>
        <p:spPr>
          <a:xfrm>
            <a:off x="6864291" y="5961309"/>
            <a:ext cx="4268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[2]V2I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통신 필요성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84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개요 및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graphicFrame>
        <p:nvGraphicFramePr>
          <p:cNvPr id="42" name="표 42">
            <a:extLst>
              <a:ext uri="{FF2B5EF4-FFF2-40B4-BE49-F238E27FC236}">
                <a16:creationId xmlns:a16="http://schemas.microsoft.com/office/drawing/2014/main" id="{64AC9D22-8ECE-4AFA-AF2A-333211032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172298"/>
              </p:ext>
            </p:extLst>
          </p:nvPr>
        </p:nvGraphicFramePr>
        <p:xfrm>
          <a:off x="627185" y="1683029"/>
          <a:ext cx="11364288" cy="399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382">
                  <a:extLst>
                    <a:ext uri="{9D8B030D-6E8A-4147-A177-3AD203B41FA5}">
                      <a16:colId xmlns:a16="http://schemas.microsoft.com/office/drawing/2014/main" val="1165867465"/>
                    </a:ext>
                  </a:extLst>
                </a:gridCol>
                <a:gridCol w="2799348">
                  <a:extLst>
                    <a:ext uri="{9D8B030D-6E8A-4147-A177-3AD203B41FA5}">
                      <a16:colId xmlns:a16="http://schemas.microsoft.com/office/drawing/2014/main" val="2574960782"/>
                    </a:ext>
                  </a:extLst>
                </a:gridCol>
                <a:gridCol w="3363060">
                  <a:extLst>
                    <a:ext uri="{9D8B030D-6E8A-4147-A177-3AD203B41FA5}">
                      <a16:colId xmlns:a16="http://schemas.microsoft.com/office/drawing/2014/main" val="112015973"/>
                    </a:ext>
                  </a:extLst>
                </a:gridCol>
                <a:gridCol w="2564498">
                  <a:extLst>
                    <a:ext uri="{9D8B030D-6E8A-4147-A177-3AD203B41FA5}">
                      <a16:colId xmlns:a16="http://schemas.microsoft.com/office/drawing/2014/main" val="1641330403"/>
                    </a:ext>
                  </a:extLst>
                </a:gridCol>
              </a:tblGrid>
              <a:tr h="611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성능 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성능 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반응 속도 및 정확도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구현 완성도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719456"/>
                  </a:ext>
                </a:extLst>
              </a:tr>
              <a:tr h="999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V2I</a:t>
                      </a:r>
                      <a:r>
                        <a:rPr lang="ko-KR" altLang="en-US" sz="160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통신을 위한 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차량과 신호등 간의 </a:t>
                      </a:r>
                      <a:r>
                        <a:rPr lang="ko-KR" altLang="en-US" sz="160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정보를 정확하게 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통신</a:t>
                      </a:r>
                      <a:b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</a:b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네트워크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차량과 신호등 간 실시간 양방향 정보전달을 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95%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이상 만족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신호등과 차량 간의 패킷을 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10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번</a:t>
                      </a:r>
                      <a:endParaRPr lang="en-US" altLang="ko-KR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Test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했을 때 </a:t>
                      </a:r>
                      <a:r>
                        <a:rPr lang="ko-KR" altLang="en-US" sz="1600" dirty="0" err="1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성공율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패킷 송수신율</a:t>
                      </a:r>
                      <a:endParaRPr lang="en-US" altLang="ko-KR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(100% 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완료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)</a:t>
                      </a:r>
                      <a:endParaRPr lang="ko-KR" altLang="en-US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062619"/>
                  </a:ext>
                </a:extLst>
              </a:tr>
              <a:tr h="1356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차량과 신호등 간의 정보를 </a:t>
                      </a:r>
                      <a:endParaRPr lang="en-US" altLang="ko-KR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신속하게 주고 받음</a:t>
                      </a:r>
                      <a:b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</a:b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네트워크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 </a:t>
                      </a:r>
                      <a:endParaRPr lang="en-US" altLang="ko-KR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양방향 통신 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2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초 이내 만족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신호등이 차량에게 추가시간 정보를</a:t>
                      </a:r>
                      <a:endParaRPr lang="en-US" altLang="ko-KR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보낸 시점과 차량이 해당 정보를</a:t>
                      </a:r>
                      <a:endParaRPr lang="en-US" altLang="ko-KR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받았을 때의 시점과 차이를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패킷 송수신 반응시간</a:t>
                      </a:r>
                      <a:endParaRPr lang="en-US" altLang="ko-KR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(1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초 이내 완료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)</a:t>
                      </a:r>
                      <a:endParaRPr lang="ko-KR" altLang="en-US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773099"/>
                  </a:ext>
                </a:extLst>
              </a:tr>
              <a:tr h="999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횡단보도 내에 있는 객체를 </a:t>
                      </a:r>
                      <a:endParaRPr lang="en-US" altLang="ko-KR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탐지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추적</a:t>
                      </a:r>
                      <a:b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</a:b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신호처리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객체를 탐지하고 추적 정확성 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90%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이상 만족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12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명의 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Test 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영상에서 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YOLO 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모델이</a:t>
                      </a:r>
                      <a:endParaRPr lang="en-US" altLang="ko-KR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11</a:t>
                      </a:r>
                      <a:r>
                        <a:rPr lang="ko-KR" altLang="en-US" sz="160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명 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추적한 결과를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객체 탐지 </a:t>
                      </a:r>
                      <a:r>
                        <a:rPr lang="ko-KR" altLang="en-US" sz="1600" dirty="0" err="1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성공율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 </a:t>
                      </a:r>
                      <a:endParaRPr lang="en-US" altLang="ko-KR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(90% </a:t>
                      </a:r>
                      <a:r>
                        <a:rPr lang="ko-KR" altLang="en-US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이상 완료</a:t>
                      </a:r>
                      <a:r>
                        <a:rPr lang="en-US" altLang="ko-KR" sz="160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)</a:t>
                      </a:r>
                      <a:endParaRPr lang="ko-KR" altLang="en-US" sz="1600" dirty="0"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94667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FE17F2-644C-4D11-95FA-FDD91227A08C}"/>
              </a:ext>
            </a:extLst>
          </p:cNvPr>
          <p:cNvSpPr txBox="1"/>
          <p:nvPr/>
        </p:nvSpPr>
        <p:spPr>
          <a:xfrm>
            <a:off x="6412735" y="5752024"/>
            <a:ext cx="2690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* 제안 발표 지적사항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18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610822"/>
            <a:ext cx="3623973" cy="3055571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성능 목표 검증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CCB68-419D-4B71-B6F7-BB3AEE445238}"/>
              </a:ext>
            </a:extLst>
          </p:cNvPr>
          <p:cNvSpPr txBox="1"/>
          <p:nvPr/>
        </p:nvSpPr>
        <p:spPr>
          <a:xfrm>
            <a:off x="8484821" y="1835567"/>
            <a:ext cx="26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패킷 송수신 검증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B703F-10FD-442B-B9D1-0C55B39C5F76}"/>
              </a:ext>
            </a:extLst>
          </p:cNvPr>
          <p:cNvSpPr txBox="1"/>
          <p:nvPr/>
        </p:nvSpPr>
        <p:spPr>
          <a:xfrm>
            <a:off x="8484821" y="4909245"/>
            <a:ext cx="26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객체 인식 검증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B92A57-01EA-41C7-909A-CE8C31FD1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714"/>
          <a:stretch/>
        </p:blipFill>
        <p:spPr>
          <a:xfrm>
            <a:off x="1100915" y="1612606"/>
            <a:ext cx="6673362" cy="2229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C1CFDA-AC45-49D0-BDEE-59E2FD513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44" b="17570"/>
          <a:stretch/>
        </p:blipFill>
        <p:spPr>
          <a:xfrm>
            <a:off x="1100915" y="2084923"/>
            <a:ext cx="6673362" cy="222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E03672-D7B4-4C6F-8852-56BD71AC9FEA}"/>
              </a:ext>
            </a:extLst>
          </p:cNvPr>
          <p:cNvSpPr txBox="1"/>
          <p:nvPr/>
        </p:nvSpPr>
        <p:spPr>
          <a:xfrm>
            <a:off x="5608649" y="2354049"/>
            <a:ext cx="21465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 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신호등  </a:t>
            </a: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 </a:t>
            </a: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-&gt;     </a:t>
            </a:r>
            <a:r>
              <a:rPr lang="ko-KR" altLang="en-US" sz="150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차량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송신시간     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수신시간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4100AA-3077-4434-90AC-4C990D688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1"/>
          <a:stretch/>
        </p:blipFill>
        <p:spPr>
          <a:xfrm>
            <a:off x="1513484" y="3049757"/>
            <a:ext cx="6084943" cy="36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시연 시나리오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79EB8-2F58-48FF-A0D8-EE643EB1F7DA}"/>
              </a:ext>
            </a:extLst>
          </p:cNvPr>
          <p:cNvSpPr txBox="1"/>
          <p:nvPr/>
        </p:nvSpPr>
        <p:spPr>
          <a:xfrm>
            <a:off x="1326331" y="1602024"/>
            <a:ext cx="10238484" cy="3804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시나리오 전</a:t>
            </a:r>
            <a:endParaRPr lang="en-US" altLang="ko-KR" sz="1400" b="1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객체인식 성능만족도 확인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-&gt; objectdetection.py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실행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전제조건</a:t>
            </a:r>
            <a:r>
              <a:rPr lang="ko-KR" altLang="en-US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sz="14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: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V2I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통신은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DSRC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를 통해 통신하지만 개념만 빌려와서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TCP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를 통해 차량과 신호등 간의 양방향 통신을 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시나리오 시작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신호등과 차량은 다른 네트워크 상에 있다고 가정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차량이 신호등과 같은 네트워크에 접속되도록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비콘을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통해 네트워크 정보를 전송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연결완료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같은 네트워크 상에 접속한 후 차량과 신호등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TCP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연결시도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4. </a:t>
            </a:r>
            <a:r>
              <a:rPr lang="ko-KR" altLang="en-US" sz="1400" dirty="0">
                <a:solidFill>
                  <a:srgbClr val="18224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시나리오</a:t>
            </a:r>
            <a:r>
              <a:rPr lang="en-US" altLang="ko-KR" sz="1400" dirty="0">
                <a:solidFill>
                  <a:srgbClr val="18224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차량이 우측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지시등을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켰을 때 보행자 신호등이 바로 켜지는 상황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신호등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 설정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5. </a:t>
            </a:r>
            <a:r>
              <a:rPr lang="ko-KR" altLang="en-US" sz="1400" dirty="0">
                <a:solidFill>
                  <a:srgbClr val="18224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시나리오</a:t>
            </a:r>
            <a:r>
              <a:rPr lang="en-US" altLang="ko-KR" sz="1400" dirty="0">
                <a:solidFill>
                  <a:srgbClr val="18224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보행자 신호등이 켜진 후 차량이 우측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지시등을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켠 상황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신호등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초 설정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84444-FD5B-44A2-AE3F-1B1021C369C2}"/>
              </a:ext>
            </a:extLst>
          </p:cNvPr>
          <p:cNvSpPr txBox="1"/>
          <p:nvPr/>
        </p:nvSpPr>
        <p:spPr>
          <a:xfrm>
            <a:off x="2681441" y="785150"/>
            <a:ext cx="2690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* 중간 발표 지적사항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21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기능 블록도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B71C18-8272-EE19-9A9D-A92CA08A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63" y="1774488"/>
            <a:ext cx="11292407" cy="40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2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구현 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D9285-3114-421A-B649-C1C403CC0704}"/>
              </a:ext>
            </a:extLst>
          </p:cNvPr>
          <p:cNvSpPr txBox="1"/>
          <p:nvPr/>
        </p:nvSpPr>
        <p:spPr>
          <a:xfrm>
            <a:off x="3707792" y="2328389"/>
            <a:ext cx="3669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YOLO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학습 검증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69B2C-DED3-4A7B-B58E-3E477BA684F5}"/>
              </a:ext>
            </a:extLst>
          </p:cNvPr>
          <p:cNvSpPr txBox="1"/>
          <p:nvPr/>
        </p:nvSpPr>
        <p:spPr>
          <a:xfrm>
            <a:off x="8168636" y="6335413"/>
            <a:ext cx="3623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YOLO Detection &amp; Tracking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최종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0D1FAE-2AE6-458B-AB55-24E760740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52" y="128330"/>
            <a:ext cx="5293907" cy="26469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597EFB-2A24-40DD-83CC-066FB6B16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8" b="23255"/>
          <a:stretch/>
        </p:blipFill>
        <p:spPr>
          <a:xfrm>
            <a:off x="747195" y="2897155"/>
            <a:ext cx="7421442" cy="37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4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구현 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D9285-3114-421A-B649-C1C403CC0704}"/>
              </a:ext>
            </a:extLst>
          </p:cNvPr>
          <p:cNvSpPr txBox="1"/>
          <p:nvPr/>
        </p:nvSpPr>
        <p:spPr>
          <a:xfrm>
            <a:off x="7966738" y="5605173"/>
            <a:ext cx="3669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차량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Visual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중간발표 지적사항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FAE079-B2F4-4DFD-AF21-4DCC8CF60220}"/>
              </a:ext>
            </a:extLst>
          </p:cNvPr>
          <p:cNvSpPr txBox="1"/>
          <p:nvPr/>
        </p:nvSpPr>
        <p:spPr>
          <a:xfrm>
            <a:off x="2319069" y="5605173"/>
            <a:ext cx="3669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패킷 송수신 최종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5977F6-3C80-4902-9E35-E48E1CEF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45" y="1977314"/>
            <a:ext cx="6673362" cy="30599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32C208-0D4E-456B-8363-75AA25CE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9" t="5967" r="8054" b="15049"/>
          <a:stretch/>
        </p:blipFill>
        <p:spPr>
          <a:xfrm>
            <a:off x="8038175" y="1885050"/>
            <a:ext cx="3526640" cy="31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8E11B0E-999C-41AF-9434-DDB71796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추진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4104-2DE1-4218-B337-6E8C5D7B0536}"/>
              </a:ext>
            </a:extLst>
          </p:cNvPr>
          <p:cNvSpPr txBox="1"/>
          <p:nvPr/>
        </p:nvSpPr>
        <p:spPr>
          <a:xfrm>
            <a:off x="651363" y="334479"/>
            <a:ext cx="1381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2743890-0F39-4DCA-AD58-26E7F4059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824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42BBE49-06B0-4985-A759-44547B272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695849"/>
              </p:ext>
            </p:extLst>
          </p:nvPr>
        </p:nvGraphicFramePr>
        <p:xfrm>
          <a:off x="978089" y="1822713"/>
          <a:ext cx="10586726" cy="347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21">
                  <a:extLst>
                    <a:ext uri="{9D8B030D-6E8A-4147-A177-3AD203B41FA5}">
                      <a16:colId xmlns:a16="http://schemas.microsoft.com/office/drawing/2014/main" val="60813444"/>
                    </a:ext>
                  </a:extLst>
                </a:gridCol>
                <a:gridCol w="2215279">
                  <a:extLst>
                    <a:ext uri="{9D8B030D-6E8A-4147-A177-3AD203B41FA5}">
                      <a16:colId xmlns:a16="http://schemas.microsoft.com/office/drawing/2014/main" val="2041523776"/>
                    </a:ext>
                  </a:extLst>
                </a:gridCol>
                <a:gridCol w="733336">
                  <a:extLst>
                    <a:ext uri="{9D8B030D-6E8A-4147-A177-3AD203B41FA5}">
                      <a16:colId xmlns:a16="http://schemas.microsoft.com/office/drawing/2014/main" val="1225402616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1676163746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3614731854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2241499169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4053548295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3275511032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3201141052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2910256345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2898632118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3047221050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1141088165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742347385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2264744887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941646457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1072164326"/>
                    </a:ext>
                  </a:extLst>
                </a:gridCol>
                <a:gridCol w="470626">
                  <a:extLst>
                    <a:ext uri="{9D8B030D-6E8A-4147-A177-3AD203B41FA5}">
                      <a16:colId xmlns:a16="http://schemas.microsoft.com/office/drawing/2014/main" val="3439256921"/>
                    </a:ext>
                  </a:extLst>
                </a:gridCol>
              </a:tblGrid>
              <a:tr h="565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No.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3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4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5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6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7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8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9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10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11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12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13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14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15</a:t>
                      </a:r>
                      <a:r>
                        <a:rPr lang="ko-KR" altLang="en-US" sz="1050" dirty="0"/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456972"/>
                  </a:ext>
                </a:extLst>
              </a:tr>
              <a:tr h="339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자료 수집 및 시장조사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공동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168587"/>
                  </a:ext>
                </a:extLst>
              </a:tr>
              <a:tr h="343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프로젝트 계획서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설계 문서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공동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802932"/>
                  </a:ext>
                </a:extLst>
              </a:tr>
              <a:tr h="362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제안발표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정동규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308980"/>
                  </a:ext>
                </a:extLst>
              </a:tr>
              <a:tr h="366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4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V2I </a:t>
                      </a:r>
                      <a:r>
                        <a:rPr lang="ko-KR" altLang="en-US" sz="1050" dirty="0"/>
                        <a:t>통신 구현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양방향 </a:t>
                      </a:r>
                      <a:r>
                        <a:rPr lang="en-US" altLang="ko-KR" sz="1050" dirty="0"/>
                        <a:t>socket)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공동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E7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1822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1822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654810"/>
                  </a:ext>
                </a:extLst>
              </a:tr>
              <a:tr h="366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5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중간발표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정동규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1822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196980"/>
                  </a:ext>
                </a:extLst>
              </a:tr>
              <a:tr h="369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6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객체 인식</a:t>
                      </a:r>
                      <a:r>
                        <a:rPr lang="en-US" altLang="ko-KR" sz="1050" dirty="0"/>
                        <a:t>(YOLOv7)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E7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E7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E7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1822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1822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1822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61519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7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객체 추적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DeepSORT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공동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CCCC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1822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1822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1822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1822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5350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8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최종발표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/>
                        <a:t>우진우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E7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E7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E7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E7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1822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447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548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타다 모빌리티 영감">
      <a:dk1>
        <a:srgbClr val="182240"/>
      </a:dk1>
      <a:lt1>
        <a:sysClr val="window" lastClr="FFFFFF"/>
      </a:lt1>
      <a:dk2>
        <a:srgbClr val="44546A"/>
      </a:dk2>
      <a:lt2>
        <a:srgbClr val="E7E6E6"/>
      </a:lt2>
      <a:accent1>
        <a:srgbClr val="182240"/>
      </a:accent1>
      <a:accent2>
        <a:srgbClr val="233059"/>
      </a:accent2>
      <a:accent3>
        <a:srgbClr val="4F5873"/>
      </a:accent3>
      <a:accent4>
        <a:srgbClr val="9297A6"/>
      </a:accent4>
      <a:accent5>
        <a:srgbClr val="F0F1F2"/>
      </a:accent5>
      <a:accent6>
        <a:srgbClr val="FFFFFF"/>
      </a:accent6>
      <a:hlink>
        <a:srgbClr val="0563C1"/>
      </a:hlink>
      <a:folHlink>
        <a:srgbClr val="954F72"/>
      </a:folHlink>
    </a:clrScheme>
    <a:fontScheme name="사용자 지정 3">
      <a:majorFont>
        <a:latin typeface="Calibri Light"/>
        <a:ea typeface="SB 어그로 Bold"/>
        <a:cs typeface=""/>
      </a:majorFont>
      <a:minorFont>
        <a:latin typeface="AppleSDGothicNeoB00"/>
        <a:ea typeface="AppleSDGothicNeoB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224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2228</TotalTime>
  <Words>619</Words>
  <Application>Microsoft Office PowerPoint</Application>
  <PresentationFormat>와이드스크린</PresentationFormat>
  <Paragraphs>119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Arial</vt:lpstr>
      <vt:lpstr>AppleSDGothicNeoB00</vt:lpstr>
      <vt:lpstr>Impact</vt:lpstr>
      <vt:lpstr>맑은 고딕</vt:lpstr>
      <vt:lpstr>AppleSDGothicNeoEB00</vt:lpstr>
      <vt:lpstr>Calibri Light</vt:lpstr>
      <vt:lpstr>AppleSDGothicNeoM00</vt:lpstr>
      <vt:lpstr>SB 어그로 Medium</vt:lpstr>
      <vt:lpstr>Office Theme</vt:lpstr>
      <vt:lpstr>V2I 통신 실시간 보행자 신호등</vt:lpstr>
      <vt:lpstr>목적 및 필요성</vt:lpstr>
      <vt:lpstr>개요 및 목표</vt:lpstr>
      <vt:lpstr>성능 목표 검증</vt:lpstr>
      <vt:lpstr>시연 시나리오</vt:lpstr>
      <vt:lpstr>기능 블록도</vt:lpstr>
      <vt:lpstr>구현 사항</vt:lpstr>
      <vt:lpstr>구현 사항</vt:lpstr>
      <vt:lpstr>추진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정동규</dc:creator>
  <cp:keywords>Ursula</cp:keywords>
  <cp:lastModifiedBy>우진우</cp:lastModifiedBy>
  <cp:revision>108</cp:revision>
  <cp:lastPrinted>2024-06-03T14:42:09Z</cp:lastPrinted>
  <dcterms:created xsi:type="dcterms:W3CDTF">2022-01-14T01:20:26Z</dcterms:created>
  <dcterms:modified xsi:type="dcterms:W3CDTF">2024-06-06T14:08:37Z</dcterms:modified>
</cp:coreProperties>
</file>